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7" r:id="rId6"/>
    <p:sldId id="265" r:id="rId7"/>
    <p:sldId id="271" r:id="rId8"/>
    <p:sldId id="272" r:id="rId9"/>
    <p:sldId id="274" r:id="rId10"/>
    <p:sldId id="273" r:id="rId11"/>
    <p:sldId id="275" r:id="rId12"/>
    <p:sldId id="262" r:id="rId13"/>
    <p:sldId id="282" r:id="rId14"/>
    <p:sldId id="283" r:id="rId15"/>
    <p:sldId id="276" r:id="rId16"/>
    <p:sldId id="277" r:id="rId17"/>
    <p:sldId id="278" r:id="rId18"/>
    <p:sldId id="279" r:id="rId19"/>
    <p:sldId id="280" r:id="rId20"/>
    <p:sldId id="281" r:id="rId21"/>
    <p:sldId id="26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C" initials="P" lastIdx="0" clrIdx="0">
    <p:extLst>
      <p:ext uri="{19B8F6BF-5375-455C-9EA6-DF929625EA0E}">
        <p15:presenceInfo xmlns:p15="http://schemas.microsoft.com/office/powerpoint/2012/main" userId="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81"/>
  </p:normalViewPr>
  <p:slideViewPr>
    <p:cSldViewPr snapToGrid="0">
      <p:cViewPr varScale="1">
        <p:scale>
          <a:sx n="107" d="100"/>
          <a:sy n="107" d="100"/>
        </p:scale>
        <p:origin x="7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EE38D-8E35-4EF4-A8AB-656FA36CBE37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EB710-E0E7-46EC-9868-DF3EFF9248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8146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EB710-E0E7-46EC-9868-DF3EFF92488E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2024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EB710-E0E7-46EC-9868-DF3EFF92488E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7575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58D-D57B-5C41-8883-1D451CD0FFB2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CFB9-B9A0-A34D-81F6-F80E395CDB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6927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58D-D57B-5C41-8883-1D451CD0FFB2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CFB9-B9A0-A34D-81F6-F80E395CDB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3369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58D-D57B-5C41-8883-1D451CD0FFB2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CFB9-B9A0-A34D-81F6-F80E395CDBA3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4235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58D-D57B-5C41-8883-1D451CD0FFB2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CFB9-B9A0-A34D-81F6-F80E395CDB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3692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58D-D57B-5C41-8883-1D451CD0FFB2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CFB9-B9A0-A34D-81F6-F80E395CDBA3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0545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58D-D57B-5C41-8883-1D451CD0FFB2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CFB9-B9A0-A34D-81F6-F80E395CDB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9163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58D-D57B-5C41-8883-1D451CD0FFB2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CFB9-B9A0-A34D-81F6-F80E395CDB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418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58D-D57B-5C41-8883-1D451CD0FFB2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CFB9-B9A0-A34D-81F6-F80E395CDB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208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58D-D57B-5C41-8883-1D451CD0FFB2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CFB9-B9A0-A34D-81F6-F80E395CDB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09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58D-D57B-5C41-8883-1D451CD0FFB2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CFB9-B9A0-A34D-81F6-F80E395CDB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442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58D-D57B-5C41-8883-1D451CD0FFB2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CFB9-B9A0-A34D-81F6-F80E395CDB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765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58D-D57B-5C41-8883-1D451CD0FFB2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CFB9-B9A0-A34D-81F6-F80E395CDB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066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58D-D57B-5C41-8883-1D451CD0FFB2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CFB9-B9A0-A34D-81F6-F80E395CDB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7825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58D-D57B-5C41-8883-1D451CD0FFB2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CFB9-B9A0-A34D-81F6-F80E395CDB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8703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58D-D57B-5C41-8883-1D451CD0FFB2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CFB9-B9A0-A34D-81F6-F80E395CDB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711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58D-D57B-5C41-8883-1D451CD0FFB2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CFB9-B9A0-A34D-81F6-F80E395CDB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7798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6C58D-D57B-5C41-8883-1D451CD0FFB2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AE5CFB9-B9A0-A34D-81F6-F80E395CDB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0319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9EDC1-8F72-A8CD-98BE-FDEAD33A59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3975" y="672449"/>
            <a:ext cx="7766936" cy="1646302"/>
          </a:xfrm>
        </p:spPr>
        <p:txBody>
          <a:bodyPr>
            <a:normAutofit fontScale="90000"/>
          </a:bodyPr>
          <a:lstStyle/>
          <a:p>
            <a:r>
              <a:rPr lang="de-DE" dirty="0" err="1"/>
              <a:t>meracon</a:t>
            </a:r>
            <a:r>
              <a:rPr lang="de-DE" dirty="0"/>
              <a:t> gGmbH</a:t>
            </a:r>
            <a:br>
              <a:rPr lang="de-DE" dirty="0"/>
            </a:br>
            <a:r>
              <a:rPr lang="de-DE" dirty="0"/>
              <a:t>Betriebsversammlung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971A454-2BDF-0AE0-F5E4-B489E4DF5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652" y="2424256"/>
            <a:ext cx="7766936" cy="1096899"/>
          </a:xfrm>
        </p:spPr>
        <p:txBody>
          <a:bodyPr/>
          <a:lstStyle/>
          <a:p>
            <a:pPr algn="ctr"/>
            <a:r>
              <a:rPr lang="de-DE" dirty="0"/>
              <a:t>30.06.2025</a:t>
            </a:r>
          </a:p>
          <a:p>
            <a:pPr algn="ctr"/>
            <a:r>
              <a:rPr lang="de-DE" dirty="0"/>
              <a:t>Herzlich Willkommen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55" y="3344008"/>
            <a:ext cx="6384316" cy="3584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0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200" dirty="0"/>
              <a:t>Versicherung</a:t>
            </a:r>
            <a:r>
              <a:rPr lang="de-DE" sz="1400" dirty="0"/>
              <a:t> </a:t>
            </a:r>
            <a:r>
              <a:rPr lang="de-DE" sz="2200" dirty="0"/>
              <a:t>bei privater KFZ Nutzung im Arbeitskontext</a:t>
            </a:r>
            <a:br>
              <a:rPr lang="de-DE" sz="1400" b="1" dirty="0"/>
            </a:br>
            <a:br>
              <a:rPr lang="de-DE" sz="1400" dirty="0"/>
            </a:b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386866"/>
            <a:ext cx="8596668" cy="3880773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677334" y="1299882"/>
            <a:ext cx="8466666" cy="3944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A5300F">
                  <a:lumMod val="75000"/>
                </a:srgbClr>
              </a:buClr>
              <a:buSzPct val="80000"/>
              <a:buFont typeface="Wingdings 3" charset="2"/>
              <a:buChar char=""/>
            </a:pPr>
            <a:r>
              <a:rPr lang="de-DE" dirty="0">
                <a:solidFill>
                  <a:srgbClr val="A5300F"/>
                </a:solidFill>
              </a:rPr>
              <a:t>Aktuell ist noch nicht klar, was die Versicherung des Arbeitgebers zahlt</a:t>
            </a:r>
          </a:p>
          <a:p>
            <a:pPr marL="342900" lvl="0" indent="-342900">
              <a:spcBef>
                <a:spcPts val="1000"/>
              </a:spcBef>
              <a:buClr>
                <a:srgbClr val="A5300F">
                  <a:lumMod val="75000"/>
                </a:srgbClr>
              </a:buClr>
              <a:buSzPct val="80000"/>
              <a:buFont typeface="Wingdings 3" charset="2"/>
              <a:buChar char=""/>
            </a:pPr>
            <a:r>
              <a:rPr lang="de-DE" dirty="0">
                <a:solidFill>
                  <a:srgbClr val="A5300F"/>
                </a:solidFill>
              </a:rPr>
              <a:t>Die Frage bzgl. der Versicherungskonditionen wurde von der Geschäftsführung  an die Stiftung weitergeleitet</a:t>
            </a:r>
          </a:p>
          <a:p>
            <a:pPr marL="342900" lvl="0" indent="-342900">
              <a:spcBef>
                <a:spcPts val="1000"/>
              </a:spcBef>
              <a:buClr>
                <a:srgbClr val="A5300F">
                  <a:lumMod val="75000"/>
                </a:srgbClr>
              </a:buClr>
              <a:buSzPct val="80000"/>
              <a:buFont typeface="Wingdings 3" charset="2"/>
              <a:buChar char=""/>
            </a:pPr>
            <a:r>
              <a:rPr lang="de-DE" dirty="0">
                <a:solidFill>
                  <a:srgbClr val="A5300F"/>
                </a:solidFill>
              </a:rPr>
              <a:t>Grundsätzlich sind Fahrten mit dem privaten Wagen für Dienstfahrten erlaubt. </a:t>
            </a:r>
          </a:p>
          <a:p>
            <a:pPr marL="342900" lvl="0" indent="-342900">
              <a:spcBef>
                <a:spcPts val="1000"/>
              </a:spcBef>
              <a:buClr>
                <a:srgbClr val="A5300F">
                  <a:lumMod val="75000"/>
                </a:srgbClr>
              </a:buClr>
              <a:buSzPct val="80000"/>
              <a:buFont typeface="Wingdings 3" charset="2"/>
              <a:buChar char=""/>
            </a:pPr>
            <a:r>
              <a:rPr lang="de-DE" dirty="0">
                <a:solidFill>
                  <a:srgbClr val="A5300F"/>
                </a:solidFill>
              </a:rPr>
              <a:t>Betriebsvereinbarung sollte abgeschlossen werden, </a:t>
            </a:r>
          </a:p>
          <a:p>
            <a:pPr marL="800100" lvl="1" indent="-342900">
              <a:spcBef>
                <a:spcPts val="1000"/>
              </a:spcBef>
              <a:buClr>
                <a:srgbClr val="A5300F">
                  <a:lumMod val="75000"/>
                </a:srgbClr>
              </a:buClr>
              <a:buSzPct val="80000"/>
              <a:buFont typeface="Wingdings 3" charset="2"/>
              <a:buChar char=""/>
            </a:pPr>
            <a:r>
              <a:rPr lang="de-DE" sz="1600" dirty="0">
                <a:solidFill>
                  <a:srgbClr val="A5300F"/>
                </a:solidFill>
              </a:rPr>
              <a:t>Was passiert bei Schäden am </a:t>
            </a:r>
            <a:r>
              <a:rPr lang="de-DE" sz="1600" dirty="0" err="1">
                <a:solidFill>
                  <a:srgbClr val="A5300F"/>
                </a:solidFill>
              </a:rPr>
              <a:t>KfZ</a:t>
            </a:r>
            <a:r>
              <a:rPr lang="de-DE" sz="1600" dirty="0">
                <a:solidFill>
                  <a:srgbClr val="A5300F"/>
                </a:solidFill>
              </a:rPr>
              <a:t>, die während einer Dienstfahrt passieren, ohne Verschulden von Klient:innen?</a:t>
            </a:r>
          </a:p>
          <a:p>
            <a:pPr marL="800100" lvl="1" indent="-342900">
              <a:spcBef>
                <a:spcPts val="1000"/>
              </a:spcBef>
              <a:buClr>
                <a:srgbClr val="A5300F">
                  <a:lumMod val="75000"/>
                </a:srgbClr>
              </a:buClr>
              <a:buSzPct val="80000"/>
              <a:buFont typeface="Wingdings 3" charset="2"/>
              <a:buChar char=""/>
            </a:pPr>
            <a:r>
              <a:rPr lang="de-DE" sz="1600" dirty="0">
                <a:solidFill>
                  <a:srgbClr val="A5300F"/>
                </a:solidFill>
              </a:rPr>
              <a:t>Was passiert bei Personenschaden von Klient:innen und/oder Mitarbeitenden?</a:t>
            </a:r>
          </a:p>
          <a:p>
            <a:pPr marL="800100" lvl="1" indent="-342900">
              <a:spcBef>
                <a:spcPts val="1000"/>
              </a:spcBef>
              <a:buClr>
                <a:srgbClr val="A5300F">
                  <a:lumMod val="75000"/>
                </a:srgbClr>
              </a:buClr>
              <a:buSzPct val="80000"/>
              <a:buFont typeface="Wingdings 3" charset="2"/>
              <a:buChar char=""/>
            </a:pPr>
            <a:r>
              <a:rPr lang="de-DE" sz="1600" dirty="0">
                <a:solidFill>
                  <a:srgbClr val="A5300F"/>
                </a:solidFill>
              </a:rPr>
              <a:t>Was passiert bei Verunreinigung und Schäden am </a:t>
            </a:r>
            <a:r>
              <a:rPr lang="de-DE" sz="1600" dirty="0" err="1">
                <a:solidFill>
                  <a:srgbClr val="A5300F"/>
                </a:solidFill>
              </a:rPr>
              <a:t>KfZ</a:t>
            </a:r>
            <a:r>
              <a:rPr lang="de-DE" sz="1600" dirty="0">
                <a:solidFill>
                  <a:srgbClr val="A5300F"/>
                </a:solidFill>
              </a:rPr>
              <a:t> durch Klient:innen?</a:t>
            </a:r>
          </a:p>
          <a:p>
            <a:pPr marL="342900" lvl="0" indent="-342900">
              <a:spcBef>
                <a:spcPts val="1000"/>
              </a:spcBef>
              <a:buClr>
                <a:srgbClr val="A5300F">
                  <a:lumMod val="75000"/>
                </a:srgbClr>
              </a:buClr>
              <a:buSzPct val="80000"/>
              <a:buFont typeface="Wingdings 3" charset="2"/>
              <a:buChar char=""/>
            </a:pPr>
            <a:endParaRPr lang="de-DE" dirty="0">
              <a:solidFill>
                <a:srgbClr val="A530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8163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dirty="0"/>
              <a:t>Zulage bei </a:t>
            </a:r>
            <a:r>
              <a:rPr lang="de-DE" sz="2000" dirty="0" err="1"/>
              <a:t>Praxisanleiter:innen</a:t>
            </a:r>
            <a:endParaRPr lang="de-DE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389185"/>
            <a:ext cx="8596668" cy="4652177"/>
          </a:xfrm>
        </p:spPr>
        <p:txBody>
          <a:bodyPr>
            <a:normAutofit lnSpcReduction="10000"/>
          </a:bodyPr>
          <a:lstStyle/>
          <a:p>
            <a:r>
              <a:rPr lang="de-DE" dirty="0">
                <a:solidFill>
                  <a:schemeClr val="accent1"/>
                </a:solidFill>
              </a:rPr>
              <a:t>Zulage wird aktuell noch nicht gezahlt! </a:t>
            </a:r>
          </a:p>
          <a:p>
            <a:r>
              <a:rPr lang="de-DE" dirty="0">
                <a:solidFill>
                  <a:schemeClr val="accent1"/>
                </a:solidFill>
              </a:rPr>
              <a:t>Diese wird für die Anleitung bei </a:t>
            </a:r>
            <a:r>
              <a:rPr lang="de-DE" dirty="0" err="1">
                <a:solidFill>
                  <a:schemeClr val="accent1"/>
                </a:solidFill>
              </a:rPr>
              <a:t>Erzieher:innen</a:t>
            </a:r>
            <a:r>
              <a:rPr lang="de-DE" dirty="0">
                <a:solidFill>
                  <a:schemeClr val="accent1"/>
                </a:solidFill>
              </a:rPr>
              <a:t>, </a:t>
            </a:r>
            <a:r>
              <a:rPr lang="de-DE" dirty="0" err="1">
                <a:solidFill>
                  <a:schemeClr val="accent1"/>
                </a:solidFill>
              </a:rPr>
              <a:t>Sozialassistent:innen</a:t>
            </a:r>
            <a:r>
              <a:rPr lang="de-DE" dirty="0">
                <a:solidFill>
                  <a:schemeClr val="accent1"/>
                </a:solidFill>
              </a:rPr>
              <a:t>, </a:t>
            </a:r>
            <a:r>
              <a:rPr lang="de-DE" dirty="0" err="1">
                <a:solidFill>
                  <a:schemeClr val="accent1"/>
                </a:solidFill>
              </a:rPr>
              <a:t>Heilerziehungspfleger:innen</a:t>
            </a:r>
            <a:r>
              <a:rPr lang="de-DE" dirty="0">
                <a:solidFill>
                  <a:schemeClr val="accent1"/>
                </a:solidFill>
              </a:rPr>
              <a:t> und </a:t>
            </a:r>
            <a:r>
              <a:rPr lang="de-DE" dirty="0" err="1">
                <a:solidFill>
                  <a:schemeClr val="accent1"/>
                </a:solidFill>
              </a:rPr>
              <a:t>Kinderpfleger:innen</a:t>
            </a:r>
            <a:r>
              <a:rPr lang="de-DE" dirty="0">
                <a:solidFill>
                  <a:schemeClr val="accent1"/>
                </a:solidFill>
              </a:rPr>
              <a:t> gezahlt </a:t>
            </a:r>
          </a:p>
          <a:p>
            <a:r>
              <a:rPr lang="de-DE" dirty="0">
                <a:solidFill>
                  <a:schemeClr val="accent1"/>
                </a:solidFill>
              </a:rPr>
              <a:t>Eine Zulage für die Anleitung von </a:t>
            </a:r>
            <a:r>
              <a:rPr lang="de-DE" dirty="0" err="1">
                <a:solidFill>
                  <a:schemeClr val="accent1"/>
                </a:solidFill>
              </a:rPr>
              <a:t>Student:innen</a:t>
            </a:r>
            <a:r>
              <a:rPr lang="de-DE" dirty="0">
                <a:solidFill>
                  <a:schemeClr val="accent1"/>
                </a:solidFill>
              </a:rPr>
              <a:t> wird im TVöD nicht berücksichtigt</a:t>
            </a:r>
          </a:p>
          <a:p>
            <a:r>
              <a:rPr lang="de-DE" dirty="0">
                <a:solidFill>
                  <a:schemeClr val="accent1"/>
                </a:solidFill>
              </a:rPr>
              <a:t>Die Zulage beträgt 70€ pro Monat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Sie wird gezahlt, wenn der Arbeitgeber einen Mitarbeitenden mit der Aufgabe als Praxisanleiter betreut 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Die Anleitung der auszubildenden Person mehr als 15% seiner eigentlichen wöchentlichen Arbeitszeit ausmacht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Bei einer Vollzeitstelle von 39 Stunden wären dies 5,85 Stunden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Bei der pädagogischen Arbeit wäre die Anwesenheit der Praxisanleitung und das „zur Verfügung stehen“ ein Arbeitsvorgang. 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Es ist nicht allein nur ein direktes Gespräch als Arbeitsvorgang zu werten. </a:t>
            </a:r>
          </a:p>
          <a:p>
            <a:endParaRPr lang="de-DE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2204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5" name="Group 1034">
            <a:extLst>
              <a:ext uri="{FF2B5EF4-FFF2-40B4-BE49-F238E27FC236}">
                <a16:creationId xmlns:a16="http://schemas.microsoft.com/office/drawing/2014/main" id="{E09B7E24-271E-4A3A-9D65-EE95ED972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36" name="Straight Connector 1035">
              <a:extLst>
                <a:ext uri="{FF2B5EF4-FFF2-40B4-BE49-F238E27FC236}">
                  <a16:creationId xmlns:a16="http://schemas.microsoft.com/office/drawing/2014/main" id="{45C59434-03B2-4F06-8362-A01DD785E2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7" name="Straight Connector 1036">
              <a:extLst>
                <a:ext uri="{FF2B5EF4-FFF2-40B4-BE49-F238E27FC236}">
                  <a16:creationId xmlns:a16="http://schemas.microsoft.com/office/drawing/2014/main" id="{4FDF3815-C9F7-4B9E-A371-DE71C4E9D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8" name="Rectangle 23">
              <a:extLst>
                <a:ext uri="{FF2B5EF4-FFF2-40B4-BE49-F238E27FC236}">
                  <a16:creationId xmlns:a16="http://schemas.microsoft.com/office/drawing/2014/main" id="{34C30A41-6D9F-42F2-BE4A-B6D2E4400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39" name="Rectangle 25">
              <a:extLst>
                <a:ext uri="{FF2B5EF4-FFF2-40B4-BE49-F238E27FC236}">
                  <a16:creationId xmlns:a16="http://schemas.microsoft.com/office/drawing/2014/main" id="{8577AE11-EC00-4E67-9DDD-624E9DA123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0" name="Isosceles Triangle 1039">
              <a:extLst>
                <a:ext uri="{FF2B5EF4-FFF2-40B4-BE49-F238E27FC236}">
                  <a16:creationId xmlns:a16="http://schemas.microsoft.com/office/drawing/2014/main" id="{406A24DE-7A6F-4459-9A79-712243D200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1" name="Rectangle 27">
              <a:extLst>
                <a:ext uri="{FF2B5EF4-FFF2-40B4-BE49-F238E27FC236}">
                  <a16:creationId xmlns:a16="http://schemas.microsoft.com/office/drawing/2014/main" id="{BFEBE697-7D77-4AC8-8E68-0483B47DF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2" name="Rectangle 28">
              <a:extLst>
                <a:ext uri="{FF2B5EF4-FFF2-40B4-BE49-F238E27FC236}">
                  <a16:creationId xmlns:a16="http://schemas.microsoft.com/office/drawing/2014/main" id="{49FC7B15-C721-4A23-8F6A-2CFA77C614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3" name="Rectangle 29">
              <a:extLst>
                <a:ext uri="{FF2B5EF4-FFF2-40B4-BE49-F238E27FC236}">
                  <a16:creationId xmlns:a16="http://schemas.microsoft.com/office/drawing/2014/main" id="{164E8ACB-FC50-451D-AF0A-879ABC6EA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4" name="Isosceles Triangle 1043">
              <a:extLst>
                <a:ext uri="{FF2B5EF4-FFF2-40B4-BE49-F238E27FC236}">
                  <a16:creationId xmlns:a16="http://schemas.microsoft.com/office/drawing/2014/main" id="{D5F354A0-F0C9-4254-A913-DD68E78161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5" name="Isosceles Triangle 1044">
              <a:extLst>
                <a:ext uri="{FF2B5EF4-FFF2-40B4-BE49-F238E27FC236}">
                  <a16:creationId xmlns:a16="http://schemas.microsoft.com/office/drawing/2014/main" id="{9B01B525-8D81-44A3-BC1F-C711B89D23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9D1E0000-E976-94CC-7AD6-DE2DF149A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346" y="2880116"/>
            <a:ext cx="2196502" cy="115573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dirty="0"/>
              <a:t>Pause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1492" y="1638928"/>
            <a:ext cx="4703392" cy="363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8714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8038"/>
          </a:xfrm>
        </p:spPr>
        <p:txBody>
          <a:bodyPr>
            <a:normAutofit fontScale="90000"/>
          </a:bodyPr>
          <a:lstStyle/>
          <a:p>
            <a:r>
              <a:rPr lang="de-DE" dirty="0"/>
              <a:t>Infos </a:t>
            </a:r>
            <a:r>
              <a:rPr lang="de-DE" sz="4000" dirty="0"/>
              <a:t>zum</a:t>
            </a:r>
            <a:r>
              <a:rPr lang="de-DE" dirty="0"/>
              <a:t> Tarifvertrag</a:t>
            </a:r>
            <a:br>
              <a:rPr lang="de-DE" dirty="0"/>
            </a:br>
            <a:r>
              <a:rPr lang="de-DE" dirty="0"/>
              <a:t>	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749668"/>
            <a:ext cx="8596668" cy="4053255"/>
          </a:xfrm>
        </p:spPr>
        <p:txBody>
          <a:bodyPr/>
          <a:lstStyle/>
          <a:p>
            <a:r>
              <a:rPr lang="de-DE" dirty="0">
                <a:solidFill>
                  <a:schemeClr val="accent1"/>
                </a:solidFill>
              </a:rPr>
              <a:t>Mitglieder der Ver.di haben sich mit knapper Mehrheit für die Annahme des neuen Tarifvertrags ausgesprochen </a:t>
            </a:r>
          </a:p>
          <a:p>
            <a:r>
              <a:rPr lang="de-DE" dirty="0">
                <a:solidFill>
                  <a:schemeClr val="accent1"/>
                </a:solidFill>
              </a:rPr>
              <a:t>Tarifvertrag gilt bis zum 31.03.2027</a:t>
            </a:r>
          </a:p>
          <a:p>
            <a:r>
              <a:rPr lang="de-DE" dirty="0">
                <a:solidFill>
                  <a:schemeClr val="accent1"/>
                </a:solidFill>
              </a:rPr>
              <a:t>Erhöhung von Endgelten von 3,0%, mind. 110€</a:t>
            </a:r>
          </a:p>
          <a:p>
            <a:r>
              <a:rPr lang="de-DE" dirty="0">
                <a:solidFill>
                  <a:schemeClr val="accent1"/>
                </a:solidFill>
              </a:rPr>
              <a:t>Erhöhung wird Rückwirkend ab dem 01.04. gezahlt </a:t>
            </a:r>
          </a:p>
          <a:p>
            <a:r>
              <a:rPr lang="de-DE" dirty="0">
                <a:solidFill>
                  <a:schemeClr val="accent1"/>
                </a:solidFill>
              </a:rPr>
              <a:t>Weitere Erhöhung von nochmal 2,8% ab dem 01.05.26</a:t>
            </a:r>
          </a:p>
          <a:p>
            <a:r>
              <a:rPr lang="de-DE" dirty="0">
                <a:solidFill>
                  <a:schemeClr val="accent1"/>
                </a:solidFill>
              </a:rPr>
              <a:t>Die Arbeitszeit kann bis zu 42 Std wöchentlich erhöht werden, bis zu 18 Monaten mit allen angepassten Zusatzzahlungen (freiwillige Basis!)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Zuschlag für jede erhöhte Std 25% bei EG 1-9b, 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EG 9c-15 Zuschlag von 10%</a:t>
            </a:r>
          </a:p>
        </p:txBody>
      </p:sp>
    </p:spTree>
    <p:extLst>
      <p:ext uri="{BB962C8B-B14F-4D97-AF65-F5344CB8AC3E}">
        <p14:creationId xmlns:p14="http://schemas.microsoft.com/office/powerpoint/2010/main" val="35541405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flipV="1">
            <a:off x="677334" y="563881"/>
            <a:ext cx="1635043" cy="45719"/>
          </a:xfrm>
        </p:spPr>
        <p:txBody>
          <a:bodyPr>
            <a:normAutofit fontScale="90000"/>
          </a:bodyPr>
          <a:lstStyle/>
          <a:p>
            <a:endParaRPr lang="de-DE" sz="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617785"/>
            <a:ext cx="8596668" cy="3982915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Schichtzulage von 40€ auf 100€ erhöht ab 01.07.25</a:t>
            </a:r>
          </a:p>
          <a:p>
            <a:r>
              <a:rPr lang="de-DE" dirty="0">
                <a:solidFill>
                  <a:schemeClr val="accent1"/>
                </a:solidFill>
              </a:rPr>
              <a:t>Wechselschichtzulage von 155€ auf 250€ </a:t>
            </a:r>
          </a:p>
          <a:p>
            <a:r>
              <a:rPr lang="de-DE" dirty="0">
                <a:solidFill>
                  <a:schemeClr val="accent1"/>
                </a:solidFill>
              </a:rPr>
              <a:t>Es soll ab 2027 einen zusätzlichen Urlaubstag geben </a:t>
            </a:r>
          </a:p>
          <a:p>
            <a:r>
              <a:rPr lang="de-DE" dirty="0">
                <a:solidFill>
                  <a:schemeClr val="accent1"/>
                </a:solidFill>
              </a:rPr>
              <a:t>Studienentgelte steigen ab 01.04.25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Zusätzliche 75€ ab 01.04.2025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Weitere 75€ ab dem 01.05.2026</a:t>
            </a:r>
          </a:p>
          <a:p>
            <a:r>
              <a:rPr lang="de-DE" dirty="0">
                <a:solidFill>
                  <a:schemeClr val="accent1"/>
                </a:solidFill>
              </a:rPr>
              <a:t>Zudem wird eine Regelung zur unbefristeten Übernahme von Auszubildenden und Studierenden eingeführt.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2183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Datenschutz</a:t>
            </a:r>
            <a:br>
              <a:rPr lang="de-DE" dirty="0"/>
            </a:br>
            <a:r>
              <a:rPr lang="de-DE" sz="2000" dirty="0"/>
              <a:t>DSGVO und BDSG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chemeClr val="accent1"/>
                </a:solidFill>
              </a:rPr>
              <a:t>Gesetzesgrundlage sind der DSGVO und der BDSG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Datenschutzgrundverordnung 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Bundesdatenschutzgesetz</a:t>
            </a:r>
          </a:p>
          <a:p>
            <a:r>
              <a:rPr lang="de-DE" dirty="0">
                <a:solidFill>
                  <a:schemeClr val="accent1"/>
                </a:solidFill>
              </a:rPr>
              <a:t>Datenschutzgrundverordnung ist EU Recht und hat Vorrang zum Bundesdatenschutzgesetz</a:t>
            </a:r>
          </a:p>
          <a:p>
            <a:endParaRPr lang="de-DE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7929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3199E7-19AF-41F5-A899-EF74CD4EE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Rechtsumkehr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89622D-ADBE-411B-9C97-40D76A682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chemeClr val="accent1"/>
                </a:solidFill>
              </a:rPr>
              <a:t>Normalerweise gilt das Prinzip: Es ist alles erlaubt, was nicht verboten ist!</a:t>
            </a:r>
          </a:p>
          <a:p>
            <a:r>
              <a:rPr lang="de-DE" dirty="0">
                <a:solidFill>
                  <a:schemeClr val="accent1"/>
                </a:solidFill>
              </a:rPr>
              <a:t>Im Bezug auf Datenschutz gilt: Es ist alles verboten, es sei denn, es ist erlaubt!</a:t>
            </a:r>
          </a:p>
          <a:p>
            <a:endParaRPr lang="de-DE" dirty="0">
              <a:solidFill>
                <a:schemeClr val="accent1"/>
              </a:solidFill>
            </a:endParaRPr>
          </a:p>
          <a:p>
            <a:r>
              <a:rPr lang="de-DE" dirty="0">
                <a:solidFill>
                  <a:schemeClr val="accent1"/>
                </a:solidFill>
              </a:rPr>
              <a:t>Wichtiger Grundsatz vom Datenschutz: Es gilt Minimalismus. 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So viel Datenerhebung wie nötig!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So wenig Datenerhebung wie möglich!</a:t>
            </a:r>
          </a:p>
        </p:txBody>
      </p:sp>
    </p:spTree>
    <p:extLst>
      <p:ext uri="{BB962C8B-B14F-4D97-AF65-F5344CB8AC3E}">
        <p14:creationId xmlns:p14="http://schemas.microsoft.com/office/powerpoint/2010/main" val="31374673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68E10F-9EFA-4575-9BE7-23C05DD71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Rechte-Rollen-Konzepte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B8B1D3-A55B-4108-913A-F534551FD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chemeClr val="accent1"/>
                </a:solidFill>
              </a:rPr>
              <a:t>Dabei ist zu beachten: 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 welcher Personenkreis 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 welchen Datensatz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 zu welchem Zweck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 für wie lange </a:t>
            </a:r>
          </a:p>
          <a:p>
            <a:pPr lvl="1"/>
            <a:endParaRPr lang="de-DE" dirty="0">
              <a:solidFill>
                <a:schemeClr val="accent1"/>
              </a:solidFill>
            </a:endParaRPr>
          </a:p>
          <a:p>
            <a:r>
              <a:rPr lang="de-DE" dirty="0">
                <a:solidFill>
                  <a:schemeClr val="accent1"/>
                </a:solidFill>
              </a:rPr>
              <a:t>Auch hier gilt wieder: so wenig Personen, wie möglich, sollten mit den Daten des Einzelnen zu tun haben, aber natürlich so viele wie notwendig!</a:t>
            </a:r>
          </a:p>
          <a:p>
            <a:r>
              <a:rPr lang="de-DE" dirty="0">
                <a:solidFill>
                  <a:schemeClr val="accent1"/>
                </a:solidFill>
              </a:rPr>
              <a:t>Beispiel: externe Lohnbuchhaltung bei der IFI für alle Tochtergesellschaften</a:t>
            </a:r>
          </a:p>
        </p:txBody>
      </p:sp>
    </p:spTree>
    <p:extLst>
      <p:ext uri="{BB962C8B-B14F-4D97-AF65-F5344CB8AC3E}">
        <p14:creationId xmlns:p14="http://schemas.microsoft.com/office/powerpoint/2010/main" val="6562084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3954FA-32C5-4551-A1A2-CD8DA33C9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Löschvorschriften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4E087E-003B-4946-838A-ED7C1C1EC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chemeClr val="accent1"/>
                </a:solidFill>
              </a:rPr>
              <a:t>Daten dürfen nur so lange genutzt werden, wie sie von Relevanz sind</a:t>
            </a:r>
          </a:p>
          <a:p>
            <a:r>
              <a:rPr lang="de-DE" dirty="0">
                <a:solidFill>
                  <a:schemeClr val="accent1"/>
                </a:solidFill>
              </a:rPr>
              <a:t>Es besteht eine Notwendigkeit Löschkonzepte zu erstellen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Dabei sind Vorschriften bzgl. Aufbewahrungsfristen zu beachten </a:t>
            </a:r>
          </a:p>
          <a:p>
            <a:pPr lvl="1"/>
            <a:r>
              <a:rPr lang="de-DE" dirty="0" err="1">
                <a:solidFill>
                  <a:schemeClr val="accent1"/>
                </a:solidFill>
              </a:rPr>
              <a:t>Z.b.</a:t>
            </a:r>
            <a:r>
              <a:rPr lang="de-DE" dirty="0">
                <a:solidFill>
                  <a:schemeClr val="accent1"/>
                </a:solidFill>
              </a:rPr>
              <a:t> </a:t>
            </a:r>
            <a:r>
              <a:rPr lang="de-DE" dirty="0" err="1">
                <a:solidFill>
                  <a:schemeClr val="accent1"/>
                </a:solidFill>
              </a:rPr>
              <a:t>Klient:innenakten</a:t>
            </a:r>
            <a:r>
              <a:rPr lang="de-DE" dirty="0">
                <a:solidFill>
                  <a:schemeClr val="accent1"/>
                </a:solidFill>
              </a:rPr>
              <a:t> müssen zehn Jahre sicher aufbewahrt werden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Hier gibt es mittlerweile angemietete Flächen in Rastede</a:t>
            </a:r>
          </a:p>
          <a:p>
            <a:pPr marL="457200" lvl="1" indent="0">
              <a:buNone/>
            </a:pPr>
            <a:endParaRPr lang="de-DE" dirty="0">
              <a:solidFill>
                <a:schemeClr val="accent1"/>
              </a:solidFill>
            </a:endParaRPr>
          </a:p>
          <a:p>
            <a:r>
              <a:rPr lang="de-DE" dirty="0" err="1">
                <a:solidFill>
                  <a:schemeClr val="accent1"/>
                </a:solidFill>
              </a:rPr>
              <a:t>Aktenschredder</a:t>
            </a:r>
            <a:r>
              <a:rPr lang="de-DE" dirty="0">
                <a:solidFill>
                  <a:schemeClr val="accent1"/>
                </a:solidFill>
              </a:rPr>
              <a:t> muss mindestens die Vorschrift P4 erfüllen. 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Es reicht kein Gerät, dass der nur </a:t>
            </a:r>
            <a:r>
              <a:rPr lang="de-DE" dirty="0" err="1">
                <a:solidFill>
                  <a:schemeClr val="accent1"/>
                </a:solidFill>
              </a:rPr>
              <a:t>liniar</a:t>
            </a:r>
            <a:r>
              <a:rPr lang="de-DE" dirty="0">
                <a:solidFill>
                  <a:schemeClr val="accent1"/>
                </a:solidFill>
              </a:rPr>
              <a:t> schreddert</a:t>
            </a:r>
          </a:p>
          <a:p>
            <a:pPr marL="457200" lvl="1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48078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F0986E-8F01-4A1E-AD47-1EA0E9593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Wissenswertes für die Praxis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E45E31-3E26-4B06-BBE2-918C1B9D9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4706"/>
            <a:ext cx="8596668" cy="5074023"/>
          </a:xfrm>
        </p:spPr>
        <p:txBody>
          <a:bodyPr>
            <a:normAutofit fontScale="92500" lnSpcReduction="10000"/>
          </a:bodyPr>
          <a:lstStyle/>
          <a:p>
            <a:r>
              <a:rPr lang="de-DE" dirty="0">
                <a:solidFill>
                  <a:schemeClr val="accent1"/>
                </a:solidFill>
              </a:rPr>
              <a:t>Drucker speichern Meta-Daten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Meta-Daten sind personenbezogene Daten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Verfasser, Inhalte des gespeicherten Dokuments, Uhrzeiten, Datum, Änderungen, etc.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Im Grunde sind es Daten über Daten </a:t>
            </a:r>
          </a:p>
          <a:p>
            <a:r>
              <a:rPr lang="de-DE" dirty="0">
                <a:solidFill>
                  <a:schemeClr val="accent1"/>
                </a:solidFill>
              </a:rPr>
              <a:t>Es gibt Drucker die sogar ganze Datensätze speichern, die man dann wiederum öffnen kann. Die Drucker müssen hierfür einen Chip oder eine Festplatte eingebaut haben. </a:t>
            </a:r>
          </a:p>
          <a:p>
            <a:r>
              <a:rPr lang="de-DE" dirty="0">
                <a:solidFill>
                  <a:schemeClr val="accent1"/>
                </a:solidFill>
              </a:rPr>
              <a:t>Benutzerkonten auf gemeinsam genutzten </a:t>
            </a:r>
            <a:r>
              <a:rPr lang="de-DE" dirty="0" err="1">
                <a:solidFill>
                  <a:schemeClr val="accent1"/>
                </a:solidFill>
              </a:rPr>
              <a:t>PC‘s</a:t>
            </a:r>
            <a:r>
              <a:rPr lang="de-DE" dirty="0">
                <a:solidFill>
                  <a:schemeClr val="accent1"/>
                </a:solidFill>
              </a:rPr>
              <a:t> sind notwendig (z.B. im Bezug auf Urlaubsanträge, Stundenzettel, usw.) </a:t>
            </a:r>
          </a:p>
          <a:p>
            <a:r>
              <a:rPr lang="de-DE" dirty="0">
                <a:solidFill>
                  <a:schemeClr val="accent1"/>
                </a:solidFill>
              </a:rPr>
              <a:t>Nach der Fortbildung sind wir zu dem Ergebnis gekommen, dass Eltern, Kids und/oder Jugendämter/Vormünder eine Datenschutzerklärung unterzeichnen sollten</a:t>
            </a:r>
          </a:p>
          <a:p>
            <a:r>
              <a:rPr lang="de-DE" dirty="0">
                <a:solidFill>
                  <a:schemeClr val="accent1"/>
                </a:solidFill>
              </a:rPr>
              <a:t>Im Prozess von </a:t>
            </a:r>
            <a:r>
              <a:rPr lang="de-DE" dirty="0" err="1">
                <a:solidFill>
                  <a:schemeClr val="accent1"/>
                </a:solidFill>
              </a:rPr>
              <a:t>MyJugendhilfe</a:t>
            </a:r>
            <a:r>
              <a:rPr lang="de-DE" dirty="0">
                <a:solidFill>
                  <a:schemeClr val="accent1"/>
                </a:solidFill>
              </a:rPr>
              <a:t> ist der Betriebsrat u.a. dafür zuständig das der Datenschutz eingehalten wird. Hier haben wir Mitbestimmungsrecht!</a:t>
            </a:r>
          </a:p>
          <a:p>
            <a:r>
              <a:rPr lang="de-DE" dirty="0">
                <a:solidFill>
                  <a:schemeClr val="accent1"/>
                </a:solidFill>
              </a:rPr>
              <a:t>Es sollte für jede Datenerhebung ein Workflow erstellt werden, dieser könnte so aussehen: </a:t>
            </a:r>
          </a:p>
          <a:p>
            <a:endParaRPr lang="de-DE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4856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9C6FC5B1-2AF3-3864-AB51-DA7310E39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de-DE" dirty="0"/>
              <a:t>Tagesordnung</a:t>
            </a:r>
          </a:p>
        </p:txBody>
      </p:sp>
      <p:sp>
        <p:nvSpPr>
          <p:cNvPr id="30" name="Inhaltsplatzhalter 2">
            <a:extLst>
              <a:ext uri="{FF2B5EF4-FFF2-40B4-BE49-F238E27FC236}">
                <a16:creationId xmlns:a16="http://schemas.microsoft.com/office/drawing/2014/main" id="{7350D762-EADB-E9D6-1DC2-74DF879AC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Begrüßung</a:t>
            </a:r>
          </a:p>
          <a:p>
            <a:pPr>
              <a:buFont typeface="Wingdings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Was gibt es Neues im BR?</a:t>
            </a:r>
          </a:p>
          <a:p>
            <a:pPr lvl="1">
              <a:buFont typeface="Wingdings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Veränderungen im Gremium </a:t>
            </a:r>
          </a:p>
          <a:p>
            <a:pPr lvl="1">
              <a:buFont typeface="Wingdings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Fortbildungen</a:t>
            </a:r>
          </a:p>
          <a:p>
            <a:pPr lvl="1">
              <a:buFont typeface="Wingdings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Umlageverbot  </a:t>
            </a:r>
            <a:endParaRPr lang="de-DE" b="1" dirty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Betriebsratswahlen 2026</a:t>
            </a:r>
          </a:p>
          <a:p>
            <a:pPr>
              <a:buFont typeface="Wingdings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Neuwahlen im laufenden Jahr</a:t>
            </a:r>
          </a:p>
          <a:p>
            <a:pPr>
              <a:buFont typeface="Wingdings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Eure Themen in Bearbeitung </a:t>
            </a:r>
          </a:p>
          <a:p>
            <a:pPr lvl="1">
              <a:buFont typeface="Wingdings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Schichtzulage und zusätzliche Urlaubstage </a:t>
            </a:r>
          </a:p>
          <a:p>
            <a:pPr lvl="1">
              <a:buFont typeface="Wingdings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Versicherung bei privater </a:t>
            </a:r>
            <a:r>
              <a:rPr lang="de-DE" dirty="0" err="1">
                <a:solidFill>
                  <a:schemeClr val="accent1"/>
                </a:solidFill>
              </a:rPr>
              <a:t>KfZ</a:t>
            </a:r>
            <a:r>
              <a:rPr lang="de-DE" dirty="0">
                <a:solidFill>
                  <a:schemeClr val="accent1"/>
                </a:solidFill>
              </a:rPr>
              <a:t> Nutzung </a:t>
            </a:r>
          </a:p>
          <a:p>
            <a:pPr lvl="1">
              <a:buFont typeface="Wingdings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Zulage bei Praxisanleitung </a:t>
            </a:r>
          </a:p>
          <a:p>
            <a:pPr>
              <a:buFont typeface="Wingdings" pitchFamily="2" charset="2"/>
              <a:buChar char="Ø"/>
            </a:pPr>
            <a:r>
              <a:rPr lang="de-DE" b="1" dirty="0">
                <a:solidFill>
                  <a:schemeClr val="accent1"/>
                </a:solidFill>
              </a:rPr>
              <a:t>Pause</a:t>
            </a:r>
          </a:p>
          <a:p>
            <a:pPr>
              <a:buFont typeface="Wingdings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Infos zum Tarifvertrag</a:t>
            </a:r>
          </a:p>
          <a:p>
            <a:pPr>
              <a:buFont typeface="Wingdings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Datenschutz </a:t>
            </a:r>
          </a:p>
          <a:p>
            <a:pPr>
              <a:buFont typeface="Wingdings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Abschlussplenum </a:t>
            </a:r>
          </a:p>
        </p:txBody>
      </p:sp>
    </p:spTree>
    <p:extLst>
      <p:ext uri="{BB962C8B-B14F-4D97-AF65-F5344CB8AC3E}">
        <p14:creationId xmlns:p14="http://schemas.microsoft.com/office/powerpoint/2010/main" val="41974782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AFBF08-4A91-4DBC-BAC4-6ADB3FD52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3308872" y="1936376"/>
            <a:ext cx="3253293" cy="612588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2EA3E78C-9437-49F1-9B30-C4CEE55147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0823" y="0"/>
            <a:ext cx="5082989" cy="6858000"/>
          </a:xfrm>
        </p:spPr>
      </p:pic>
    </p:spTree>
    <p:extLst>
      <p:ext uri="{BB962C8B-B14F-4D97-AF65-F5344CB8AC3E}">
        <p14:creationId xmlns:p14="http://schemas.microsoft.com/office/powerpoint/2010/main" val="4003367965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3" name="Group 4102">
            <a:extLst>
              <a:ext uri="{FF2B5EF4-FFF2-40B4-BE49-F238E27FC236}">
                <a16:creationId xmlns:a16="http://schemas.microsoft.com/office/drawing/2014/main" id="{E09B7E24-271E-4A3A-9D65-EE95ED972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104" name="Straight Connector 4103">
              <a:extLst>
                <a:ext uri="{FF2B5EF4-FFF2-40B4-BE49-F238E27FC236}">
                  <a16:creationId xmlns:a16="http://schemas.microsoft.com/office/drawing/2014/main" id="{45C59434-03B2-4F06-8362-A01DD785E2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5" name="Straight Connector 4104">
              <a:extLst>
                <a:ext uri="{FF2B5EF4-FFF2-40B4-BE49-F238E27FC236}">
                  <a16:creationId xmlns:a16="http://schemas.microsoft.com/office/drawing/2014/main" id="{4FDF3815-C9F7-4B9E-A371-DE71C4E9D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06" name="Rectangle 23">
              <a:extLst>
                <a:ext uri="{FF2B5EF4-FFF2-40B4-BE49-F238E27FC236}">
                  <a16:creationId xmlns:a16="http://schemas.microsoft.com/office/drawing/2014/main" id="{34C30A41-6D9F-42F2-BE4A-B6D2E4400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07" name="Rectangle 25">
              <a:extLst>
                <a:ext uri="{FF2B5EF4-FFF2-40B4-BE49-F238E27FC236}">
                  <a16:creationId xmlns:a16="http://schemas.microsoft.com/office/drawing/2014/main" id="{8577AE11-EC00-4E67-9DDD-624E9DA123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08" name="Isosceles Triangle 4107">
              <a:extLst>
                <a:ext uri="{FF2B5EF4-FFF2-40B4-BE49-F238E27FC236}">
                  <a16:creationId xmlns:a16="http://schemas.microsoft.com/office/drawing/2014/main" id="{406A24DE-7A6F-4459-9A79-712243D200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09" name="Rectangle 27">
              <a:extLst>
                <a:ext uri="{FF2B5EF4-FFF2-40B4-BE49-F238E27FC236}">
                  <a16:creationId xmlns:a16="http://schemas.microsoft.com/office/drawing/2014/main" id="{BFEBE697-7D77-4AC8-8E68-0483B47DF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10" name="Rectangle 28">
              <a:extLst>
                <a:ext uri="{FF2B5EF4-FFF2-40B4-BE49-F238E27FC236}">
                  <a16:creationId xmlns:a16="http://schemas.microsoft.com/office/drawing/2014/main" id="{49FC7B15-C721-4A23-8F6A-2CFA77C614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11" name="Rectangle 29">
              <a:extLst>
                <a:ext uri="{FF2B5EF4-FFF2-40B4-BE49-F238E27FC236}">
                  <a16:creationId xmlns:a16="http://schemas.microsoft.com/office/drawing/2014/main" id="{164E8ACB-FC50-451D-AF0A-879ABC6EA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12" name="Isosceles Triangle 4111">
              <a:extLst>
                <a:ext uri="{FF2B5EF4-FFF2-40B4-BE49-F238E27FC236}">
                  <a16:creationId xmlns:a16="http://schemas.microsoft.com/office/drawing/2014/main" id="{D5F354A0-F0C9-4254-A913-DD68E78161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13" name="Isosceles Triangle 4112">
              <a:extLst>
                <a:ext uri="{FF2B5EF4-FFF2-40B4-BE49-F238E27FC236}">
                  <a16:creationId xmlns:a16="http://schemas.microsoft.com/office/drawing/2014/main" id="{9B01B525-8D81-44A3-BC1F-C711B89D23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BB9ED2B8-E391-0C4B-F974-9D66E089C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969" y="4553712"/>
            <a:ext cx="8288032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dirty="0" err="1"/>
              <a:t>Abschlussplenum</a:t>
            </a:r>
            <a:endParaRPr lang="en-US" sz="48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821" y="438881"/>
            <a:ext cx="7262137" cy="449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530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21B7DB-C4C2-A9E7-D348-E509EE21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7700"/>
          </a:xfrm>
        </p:spPr>
        <p:txBody>
          <a:bodyPr anchor="t">
            <a:normAutofit fontScale="90000"/>
          </a:bodyPr>
          <a:lstStyle/>
          <a:p>
            <a:r>
              <a:rPr lang="de-DE" dirty="0"/>
              <a:t>Was gibt es neues im Betriebsrat? </a:t>
            </a:r>
            <a:br>
              <a:rPr lang="de-DE" dirty="0"/>
            </a:br>
            <a:r>
              <a:rPr lang="de-DE" sz="2200" dirty="0"/>
              <a:t>Veränderungen im Gremium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00B5CA-C0E2-05F3-5B96-1C302ED3E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5220430" cy="3701270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Marie bekommt im September ihr Baby und geht in den Mutterschutz.</a:t>
            </a:r>
          </a:p>
          <a:p>
            <a:r>
              <a:rPr lang="de-DE" dirty="0">
                <a:solidFill>
                  <a:schemeClr val="accent1"/>
                </a:solidFill>
              </a:rPr>
              <a:t>Sitz der Stellvertretung wurde von Marie abgegeben, Simon ist der neue stellvertretende Betriebsratsvorsitzende.</a:t>
            </a:r>
          </a:p>
          <a:p>
            <a:r>
              <a:rPr lang="de-DE" dirty="0">
                <a:solidFill>
                  <a:schemeClr val="accent1"/>
                </a:solidFill>
              </a:rPr>
              <a:t>Felicia ist aus dem BR zurück getreten. Dies hatte private Gründe. </a:t>
            </a:r>
          </a:p>
          <a:p>
            <a:r>
              <a:rPr lang="de-DE" dirty="0">
                <a:solidFill>
                  <a:schemeClr val="accent1"/>
                </a:solidFill>
              </a:rPr>
              <a:t>Sonja rückt auf eine feste Stelle im Gremium auf. </a:t>
            </a:r>
          </a:p>
          <a:p>
            <a:r>
              <a:rPr lang="de-DE" dirty="0">
                <a:solidFill>
                  <a:schemeClr val="accent1"/>
                </a:solidFill>
              </a:rPr>
              <a:t>Es gibt keine Ersatzmitglieder mehr, dies könnte zu Neuwahlen führen. (TOP 4)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275" y="2474627"/>
            <a:ext cx="3908061" cy="260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4837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2CF922-CF25-7158-52DA-5FCE7F98A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de-DE" sz="4000" dirty="0"/>
              <a:t>Was gibt es neues im Betriebsrat?</a:t>
            </a:r>
            <a:br>
              <a:rPr lang="de-DE" dirty="0"/>
            </a:br>
            <a:r>
              <a:rPr lang="de-DE" sz="2000" dirty="0"/>
              <a:t>Fortbildungen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8432AA-3AC1-A985-2F45-F9B7EC250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531876"/>
          </a:xfrm>
        </p:spPr>
        <p:txBody>
          <a:bodyPr/>
          <a:lstStyle/>
          <a:p>
            <a:r>
              <a:rPr lang="de-DE" dirty="0">
                <a:solidFill>
                  <a:schemeClr val="accent1"/>
                </a:solidFill>
              </a:rPr>
              <a:t>Die Fortbildung zum Thema „Freistellung“ wurde vom Veranstalter abgesagt. Eine erneute Online Schulung zu diesem Thema wäre erst im Oktober möglich.</a:t>
            </a:r>
          </a:p>
          <a:p>
            <a:r>
              <a:rPr lang="de-DE" dirty="0">
                <a:solidFill>
                  <a:schemeClr val="accent1"/>
                </a:solidFill>
              </a:rPr>
              <a:t>Eine Inhouse-Schulung zum Thema „Datenschutz“ hat im Anfang des Monats stattgefunden. </a:t>
            </a:r>
          </a:p>
          <a:p>
            <a:r>
              <a:rPr lang="de-DE" dirty="0">
                <a:solidFill>
                  <a:schemeClr val="accent1"/>
                </a:solidFill>
              </a:rPr>
              <a:t>Floris macht im Laufe des Jahres eine Fortbildung zum Thema „Arbeitszeit“. </a:t>
            </a:r>
          </a:p>
          <a:p>
            <a:r>
              <a:rPr lang="de-DE" dirty="0">
                <a:solidFill>
                  <a:schemeClr val="accent1"/>
                </a:solidFill>
              </a:rPr>
              <a:t>Simon und Anna wollen an einem Tagesseminar zum Thema Betriebsratswahlen 2026 teilnehmen </a:t>
            </a:r>
          </a:p>
          <a:p>
            <a:r>
              <a:rPr lang="de-DE" dirty="0">
                <a:solidFill>
                  <a:schemeClr val="accent1"/>
                </a:solidFill>
              </a:rPr>
              <a:t>Sonja und Anna besuchen ein Tagesseminar für die Vorbereitung zur letzten Betriebsversammlung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26441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543655-194A-1DBF-F12D-E0A9B0996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Umlageverbot nach § 41 BetrVG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7C6234-82E4-2276-BD6B-E772EA328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069502" cy="27993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b="1" dirty="0">
                <a:solidFill>
                  <a:schemeClr val="accent1"/>
                </a:solidFill>
              </a:rPr>
              <a:t>Aus gegebenen Anlass und um Missverständnissen vorzubeugen: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Umlageverbot verbietet dem Betriebsrat, von Arbeitnehmern Beiträge für seine Zwecke zu erheben.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Das Verbot dient dem Schutz der Arbeitnehmer und der Unabhängigkeit des Betriebsrats. Der Arbeitgeber trägt die Kosten der Betriebsratsarbeit, was in § 40 BetrVG festgelegt ist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0542" y="4365948"/>
            <a:ext cx="3422074" cy="2281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659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74123"/>
            <a:ext cx="3349869" cy="288387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592F095-8E03-6B9D-2432-AA1A43753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5703" y="389792"/>
            <a:ext cx="5371774" cy="1320800"/>
          </a:xfrm>
        </p:spPr>
        <p:txBody>
          <a:bodyPr/>
          <a:lstStyle/>
          <a:p>
            <a:r>
              <a:rPr lang="de-DE" dirty="0"/>
              <a:t>Betriebsratswahlen 2026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BE22DC-6275-07F6-DC3D-FC9E5F95E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7634" y="1217210"/>
            <a:ext cx="6356512" cy="529789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Im Mai 2026 stehen die neuen Wahlen für den Betriebsrat an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Dieser wird eingeleitet durch den Wahlvorstand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Im nächsten Jahr wird aufgrund der Anzahl von Mitarbeitenden eine Listenwahl durchgeführt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Gerne darf und soll sich jede/r überlegen, ob er/sie es sich vorstellen kann, Teil des BR-Gremiums zu werden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Im nächsten Jahr werden 9 Mitarbeitende für das Hauptgremium benötigt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>
                <a:solidFill>
                  <a:schemeClr val="accent1"/>
                </a:solidFill>
              </a:rPr>
              <a:t>Wer sich nicht vorstellen kann, aktiv im BR zu sein, darf sehr gerne die Wahlen vorbereiten. Hierfür werden immer Unterstützer/innen gesucht. Ohne kann kein BR gewählt werden 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47995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Infoveranstaltungen zum BR Wahl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2187483"/>
            <a:ext cx="8596668" cy="3880773"/>
          </a:xfrm>
        </p:spPr>
        <p:txBody>
          <a:bodyPr/>
          <a:lstStyle/>
          <a:p>
            <a:r>
              <a:rPr lang="de-DE" dirty="0">
                <a:solidFill>
                  <a:schemeClr val="accent1"/>
                </a:solidFill>
              </a:rPr>
              <a:t>Bildungswerk ver.di Onlineseminar </a:t>
            </a:r>
          </a:p>
          <a:p>
            <a:r>
              <a:rPr lang="de-DE" dirty="0">
                <a:solidFill>
                  <a:schemeClr val="accent1"/>
                </a:solidFill>
              </a:rPr>
              <a:t>Termine sind u.: 26.06.25, 05.08.25, 09:09:25</a:t>
            </a:r>
          </a:p>
          <a:p>
            <a:r>
              <a:rPr lang="de-DE" dirty="0">
                <a:solidFill>
                  <a:schemeClr val="accent1"/>
                </a:solidFill>
              </a:rPr>
              <a:t>1,5 Stunden </a:t>
            </a:r>
          </a:p>
          <a:p>
            <a:endParaRPr lang="de-DE" dirty="0">
              <a:solidFill>
                <a:schemeClr val="accent1"/>
              </a:solidFill>
            </a:endParaRPr>
          </a:p>
          <a:p>
            <a:r>
              <a:rPr lang="de-DE" dirty="0">
                <a:solidFill>
                  <a:schemeClr val="accent1"/>
                </a:solidFill>
              </a:rPr>
              <a:t>Themen sind z.B.: 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Aufgaben der BR Tätigkeit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Bin ich für das Amt geeignet?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Was kann ich bewegen? 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Persönliche Motivation – warum möchte ich das Amt machen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749293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Neuwahlen im laufenden Jahr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2090251"/>
            <a:ext cx="8596668" cy="3880773"/>
          </a:xfrm>
        </p:spPr>
        <p:txBody>
          <a:bodyPr/>
          <a:lstStyle/>
          <a:p>
            <a:r>
              <a:rPr lang="de-DE" dirty="0">
                <a:solidFill>
                  <a:schemeClr val="accent1"/>
                </a:solidFill>
              </a:rPr>
              <a:t>Wie schon angedeutet, kann die jetzige Situation zu Neuwahlen führen: 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1. Ein weiteres BR-Mitglied tritt zurück und das Gremium ist nicht mehr vollständig (Aktuell benötigen wir 7 Mitglieder)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2. Das gesamte Gremium tritt zurück und löst somit (manchmal aus taktischen Gründen) Neuwahlen aus. </a:t>
            </a:r>
          </a:p>
          <a:p>
            <a:r>
              <a:rPr lang="de-DE" dirty="0">
                <a:solidFill>
                  <a:schemeClr val="accent1"/>
                </a:solidFill>
              </a:rPr>
              <a:t>Durch den Rücktritt von Felicia ist Sonja ins feste Gremium aufgerückt</a:t>
            </a:r>
          </a:p>
          <a:p>
            <a:r>
              <a:rPr lang="de-DE" dirty="0">
                <a:solidFill>
                  <a:schemeClr val="accent1"/>
                </a:solidFill>
              </a:rPr>
              <a:t>Es gibt kein Ersatzmitglied mehr</a:t>
            </a:r>
          </a:p>
        </p:txBody>
      </p:sp>
    </p:spTree>
    <p:extLst>
      <p:ext uri="{BB962C8B-B14F-4D97-AF65-F5344CB8AC3E}">
        <p14:creationId xmlns:p14="http://schemas.microsoft.com/office/powerpoint/2010/main" val="40927672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Eure Themen in Bearbeitung</a:t>
            </a:r>
            <a:br>
              <a:rPr lang="de-DE" sz="2000" dirty="0"/>
            </a:br>
            <a:r>
              <a:rPr lang="de-DE" sz="2000" dirty="0"/>
              <a:t>Schichtzulage und  zusätzliche Urlaubstage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973385"/>
            <a:ext cx="8596668" cy="4884615"/>
          </a:xfrm>
        </p:spPr>
        <p:txBody>
          <a:bodyPr/>
          <a:lstStyle/>
          <a:p>
            <a:r>
              <a:rPr lang="de-DE" dirty="0">
                <a:solidFill>
                  <a:schemeClr val="accent1"/>
                </a:solidFill>
              </a:rPr>
              <a:t>Anlehnung an den TVöD</a:t>
            </a:r>
          </a:p>
          <a:p>
            <a:r>
              <a:rPr lang="de-DE" dirty="0">
                <a:solidFill>
                  <a:schemeClr val="accent1"/>
                </a:solidFill>
              </a:rPr>
              <a:t>Bisher wurde immer alles berücksichtigt und umgesetzt, wenn es um Zulagen, Urlaubstage, Gehälter und Änderungen im TVöD ging</a:t>
            </a:r>
          </a:p>
          <a:p>
            <a:r>
              <a:rPr lang="de-DE" dirty="0">
                <a:solidFill>
                  <a:schemeClr val="accent1"/>
                </a:solidFill>
              </a:rPr>
              <a:t>„Zufallsfund“ im TVöD-K, § 8, </a:t>
            </a:r>
            <a:r>
              <a:rPr lang="de-DE" dirty="0" err="1">
                <a:solidFill>
                  <a:schemeClr val="accent1"/>
                </a:solidFill>
              </a:rPr>
              <a:t>Abs</a:t>
            </a:r>
            <a:r>
              <a:rPr lang="de-DE" dirty="0">
                <a:solidFill>
                  <a:schemeClr val="accent1"/>
                </a:solidFill>
              </a:rPr>
              <a:t> 6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Schichtzulage von 40€ wird bisher nicht berücksichtig 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Eine Schicht ist eine Form der Arbeitszeitgestaltung 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Wechselnde Arbeitszeiten 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Arbeitszeit liegt außerhalb der allgemein üblichen Arbeitszeit 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Arbeitsaufgaben werden von mehreren </a:t>
            </a:r>
            <a:r>
              <a:rPr lang="de-DE" dirty="0" err="1">
                <a:solidFill>
                  <a:schemeClr val="accent1"/>
                </a:solidFill>
              </a:rPr>
              <a:t>Arbeitnehmer:innen</a:t>
            </a:r>
            <a:r>
              <a:rPr lang="de-DE" dirty="0">
                <a:solidFill>
                  <a:schemeClr val="accent1"/>
                </a:solidFill>
              </a:rPr>
              <a:t> in einer zeitlichen Reihenfolge erledigt</a:t>
            </a:r>
          </a:p>
          <a:p>
            <a:pPr lvl="1"/>
            <a:r>
              <a:rPr lang="de-DE" dirty="0">
                <a:solidFill>
                  <a:schemeClr val="accent1"/>
                </a:solidFill>
              </a:rPr>
              <a:t>Arbeitsaufgaben fallen über einen erheblich längeren Zeitraum an</a:t>
            </a:r>
          </a:p>
          <a:p>
            <a:pPr lvl="1"/>
            <a:endParaRPr lang="de-DE" dirty="0">
              <a:solidFill>
                <a:schemeClr val="accent1"/>
              </a:solidFill>
            </a:endParaRPr>
          </a:p>
          <a:p>
            <a:pPr lvl="1"/>
            <a:endParaRPr lang="de-DE" dirty="0">
              <a:solidFill>
                <a:schemeClr val="accent1"/>
              </a:solidFill>
            </a:endParaRPr>
          </a:p>
          <a:p>
            <a:pPr lvl="1"/>
            <a:endParaRPr lang="de-DE" dirty="0">
              <a:solidFill>
                <a:schemeClr val="accent1"/>
              </a:solidFill>
            </a:endParaRPr>
          </a:p>
          <a:p>
            <a:pPr lvl="1"/>
            <a:endParaRPr lang="de-DE" dirty="0">
              <a:solidFill>
                <a:schemeClr val="accent1"/>
              </a:solidFill>
            </a:endParaRPr>
          </a:p>
          <a:p>
            <a:pPr lvl="1"/>
            <a:endParaRPr lang="de-DE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5494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cette">
  <a:themeElements>
    <a:clrScheme name="Rot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{D83E8E0C-231D-404E-950B-FF1C4A337FA4}tf10001060</Template>
  <TotalTime>0</TotalTime>
  <Words>1304</Words>
  <Application>Microsoft Office PowerPoint</Application>
  <PresentationFormat>Breitbild</PresentationFormat>
  <Paragraphs>151</Paragraphs>
  <Slides>21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Arial</vt:lpstr>
      <vt:lpstr>Calibri</vt:lpstr>
      <vt:lpstr>Trebuchet MS</vt:lpstr>
      <vt:lpstr>Wingdings</vt:lpstr>
      <vt:lpstr>Wingdings 3</vt:lpstr>
      <vt:lpstr>Facette</vt:lpstr>
      <vt:lpstr>meracon gGmbH Betriebsversammlung</vt:lpstr>
      <vt:lpstr>Tagesordnung</vt:lpstr>
      <vt:lpstr>Was gibt es neues im Betriebsrat?  Veränderungen im Gremium</vt:lpstr>
      <vt:lpstr>Was gibt es neues im Betriebsrat? Fortbildungen</vt:lpstr>
      <vt:lpstr>Umlageverbot nach § 41 BetrVG</vt:lpstr>
      <vt:lpstr>Betriebsratswahlen 2026</vt:lpstr>
      <vt:lpstr>Infoveranstaltungen zum BR Wahl</vt:lpstr>
      <vt:lpstr>Neuwahlen im laufenden Jahr</vt:lpstr>
      <vt:lpstr>Eure Themen in Bearbeitung Schichtzulage und  zusätzliche Urlaubstage </vt:lpstr>
      <vt:lpstr>Versicherung bei privater KFZ Nutzung im Arbeitskontext  </vt:lpstr>
      <vt:lpstr>Zulage bei Praxisanleiter:innen</vt:lpstr>
      <vt:lpstr>Pause</vt:lpstr>
      <vt:lpstr>Infos zum Tarifvertrag  </vt:lpstr>
      <vt:lpstr>PowerPoint-Präsentation</vt:lpstr>
      <vt:lpstr>Datenschutz DSGVO und BDSG</vt:lpstr>
      <vt:lpstr>Rechtsumkehr </vt:lpstr>
      <vt:lpstr>Rechte-Rollen-Konzepte</vt:lpstr>
      <vt:lpstr>Löschvorschriften</vt:lpstr>
      <vt:lpstr>Wissenswertes für die Praxis</vt:lpstr>
      <vt:lpstr>PowerPoint-Präsentation</vt:lpstr>
      <vt:lpstr>Abschlussplenum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meracon gGmbH Betriebsversammlung</dc:title>
  <dc:creator>Pascal Elfreich</dc:creator>
  <cp:lastModifiedBy>user</cp:lastModifiedBy>
  <cp:revision>168</cp:revision>
  <dcterms:created xsi:type="dcterms:W3CDTF">2022-10-24T07:52:38Z</dcterms:created>
  <dcterms:modified xsi:type="dcterms:W3CDTF">2025-06-30T07:55:23Z</dcterms:modified>
</cp:coreProperties>
</file>